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67" r:id="rId5"/>
    <p:sldId id="268" r:id="rId6"/>
    <p:sldId id="264" r:id="rId7"/>
    <p:sldId id="257" r:id="rId8"/>
    <p:sldId id="258" r:id="rId9"/>
    <p:sldId id="260" r:id="rId10"/>
    <p:sldId id="261" r:id="rId11"/>
    <p:sldId id="270" r:id="rId12"/>
    <p:sldId id="271" r:id="rId13"/>
    <p:sldId id="272" r:id="rId14"/>
    <p:sldId id="273" r:id="rId15"/>
    <p:sldId id="269" r:id="rId16"/>
    <p:sldId id="274" r:id="rId17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1" d="100"/>
          <a:sy n="51" d="100"/>
        </p:scale>
        <p:origin x="-143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4745"/>
            <a:ext cx="7772400" cy="8185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43266"/>
            <a:ext cx="6400800" cy="598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74639"/>
            <a:ext cx="6419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00201"/>
            <a:ext cx="6419056" cy="4901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4901140"/>
          </a:xfrm>
        </p:spPr>
        <p:txBody>
          <a:bodyPr/>
          <a:lstStyle>
            <a:lvl1pPr algn="ctr">
              <a:defRPr/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buNone/>
            </a:pPr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2C0-3724-4862-81FE-DFA4FC600DD9}" type="datetimeFigureOut">
              <a:rPr lang="bg-BG" smtClean="0"/>
              <a:t>16.04.2015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C656-B54B-4F42-9B18-BCF995A840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2C0-3724-4862-81FE-DFA4FC600DD9}" type="datetimeFigureOut">
              <a:rPr lang="bg-BG" smtClean="0"/>
              <a:t>16.04.2015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C656-B54B-4F42-9B18-BCF995A840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48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2C0-3724-4862-81FE-DFA4FC600DD9}" type="datetimeFigureOut">
              <a:rPr lang="bg-BG" smtClean="0"/>
              <a:t>16.04.2015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C656-B54B-4F42-9B18-BCF995A840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2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2C0-3724-4862-81FE-DFA4FC600DD9}" type="datetimeFigureOut">
              <a:rPr lang="bg-BG" smtClean="0"/>
              <a:t>16.04.2015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C656-B54B-4F42-9B18-BCF995A840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2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2C0-3724-4862-81FE-DFA4FC600DD9}" type="datetimeFigureOut">
              <a:rPr lang="bg-BG" smtClean="0"/>
              <a:t>16.04.2015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C656-B54B-4F42-9B18-BCF995A840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02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22C0-3724-4862-81FE-DFA4FC600DD9}" type="datetimeFigureOut">
              <a:rPr lang="bg-BG" smtClean="0"/>
              <a:t>16.04.2015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C656-B54B-4F42-9B18-BCF995A840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2;&#1048;&#1050;&#1058;&#1054;&#1056;&#1048;&#1053;&#1040;.pps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046"/>
            <a:ext cx="9138896" cy="546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0655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z="3600" b="1" cap="all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16 април – Ден на конституцията и празник на юриста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1412776"/>
            <a:ext cx="5184576" cy="792087"/>
          </a:xfrm>
          <a:solidFill>
            <a:schemeClr val="bg1">
              <a:lumMod val="85000"/>
              <a:alpha val="85000"/>
            </a:schemeClr>
          </a:solidFill>
          <a:effectLst>
            <a:softEdge rad="127000"/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bg-BG" sz="2400" b="1" dirty="0">
                <a:solidFill>
                  <a:schemeClr val="tx1">
                    <a:lumMod val="50000"/>
                  </a:schemeClr>
                </a:solidFill>
              </a:rPr>
              <a:t>Ден на отворените врати</a:t>
            </a:r>
            <a:br>
              <a:rPr lang="bg-BG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bg-BG" sz="2400" b="1" dirty="0">
                <a:solidFill>
                  <a:schemeClr val="tx1">
                    <a:lumMod val="50000"/>
                  </a:schemeClr>
                </a:solidFill>
              </a:rPr>
              <a:t>в Административен съд - Видин</a:t>
            </a:r>
          </a:p>
        </p:txBody>
      </p:sp>
    </p:spTree>
    <p:extLst>
      <p:ext uri="{BB962C8B-B14F-4D97-AF65-F5344CB8AC3E}">
        <p14:creationId xmlns:p14="http://schemas.microsoft.com/office/powerpoint/2010/main" val="24196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Административни съдилища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1958350"/>
            <a:ext cx="59766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bg-BG" sz="2800" dirty="0" smtClean="0"/>
              <a:t>Създадени през 2007 г.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bg-BG" sz="2800" dirty="0" smtClean="0"/>
              <a:t>28 на брой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bg-BG" sz="2800" dirty="0" smtClean="0"/>
              <a:t>Осъществяват контрол за законността на актове и действия на административните органи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0363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Разглеждани дела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1624151"/>
            <a:ext cx="6768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Като </a:t>
            </a:r>
            <a:r>
              <a:rPr lang="ru-RU" sz="2000" b="1" dirty="0" smtClean="0"/>
              <a:t>първа инстанция:</a:t>
            </a:r>
            <a:r>
              <a:rPr lang="ru-RU" sz="2000" dirty="0" smtClean="0"/>
              <a:t> 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Дела </a:t>
            </a:r>
            <a:r>
              <a:rPr lang="bg-BG" sz="2000" dirty="0"/>
              <a:t>по жалби срещу </a:t>
            </a:r>
            <a:r>
              <a:rPr lang="bg-BG" sz="2000" dirty="0" smtClean="0"/>
              <a:t>всички актове </a:t>
            </a:r>
            <a:r>
              <a:rPr lang="bg-BG" sz="2000" dirty="0"/>
              <a:t>на административните </a:t>
            </a:r>
            <a:r>
              <a:rPr lang="bg-BG" sz="2000" dirty="0" smtClean="0"/>
              <a:t>органи;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Искове за обезщетения за вреди от незаконосъобразни актове, действия и бездействия на административни органи и длъжностни лица.</a:t>
            </a:r>
          </a:p>
        </p:txBody>
      </p:sp>
    </p:spTree>
    <p:extLst>
      <p:ext uri="{BB962C8B-B14F-4D97-AF65-F5344CB8AC3E}">
        <p14:creationId xmlns:p14="http://schemas.microsoft.com/office/powerpoint/2010/main" val="633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Разглеждани дела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1665089"/>
            <a:ext cx="61926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spcAft>
                <a:spcPts val="600"/>
              </a:spcAft>
              <a:defRPr sz="2000"/>
            </a:lvl1pPr>
            <a:lvl2pPr marL="742950" lvl="1" indent="-285750">
              <a:spcAft>
                <a:spcPts val="600"/>
              </a:spcAft>
              <a:buFont typeface="Arial" pitchFamily="34" charset="0"/>
              <a:buChar char="•"/>
              <a:defRPr sz="2000"/>
            </a:lvl2pPr>
          </a:lstStyle>
          <a:p>
            <a:r>
              <a:rPr lang="ru-RU" dirty="0"/>
              <a:t>Като </a:t>
            </a:r>
            <a:r>
              <a:rPr lang="ru-RU" b="1" dirty="0" err="1"/>
              <a:t>касационна</a:t>
            </a:r>
            <a:r>
              <a:rPr lang="ru-RU" dirty="0"/>
              <a:t> инстанция – </a:t>
            </a:r>
            <a:r>
              <a:rPr lang="ru-RU" dirty="0" err="1"/>
              <a:t>всички</a:t>
            </a:r>
            <a:r>
              <a:rPr lang="ru-RU" dirty="0"/>
              <a:t> дела:</a:t>
            </a:r>
          </a:p>
          <a:p>
            <a:pPr lvl="1"/>
            <a:r>
              <a:rPr lang="ru-RU" dirty="0" err="1"/>
              <a:t>образувани</a:t>
            </a:r>
            <a:r>
              <a:rPr lang="ru-RU" dirty="0"/>
              <a:t> по </a:t>
            </a:r>
            <a:r>
              <a:rPr lang="ru-RU" dirty="0" err="1"/>
              <a:t>касационни</a:t>
            </a:r>
            <a:r>
              <a:rPr lang="ru-RU" dirty="0"/>
              <a:t> </a:t>
            </a:r>
            <a:r>
              <a:rPr lang="ru-RU" dirty="0" err="1"/>
              <a:t>жалби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решения на </a:t>
            </a:r>
            <a:r>
              <a:rPr lang="ru-RU" dirty="0" err="1"/>
              <a:t>районните</a:t>
            </a:r>
            <a:r>
              <a:rPr lang="ru-RU" dirty="0"/>
              <a:t> </a:t>
            </a:r>
            <a:r>
              <a:rPr lang="ru-RU" dirty="0" err="1"/>
              <a:t>съдилища</a:t>
            </a:r>
            <a:r>
              <a:rPr lang="ru-RU" dirty="0"/>
              <a:t>, </a:t>
            </a:r>
            <a:r>
              <a:rPr lang="ru-RU" dirty="0" err="1"/>
              <a:t>постановени</a:t>
            </a:r>
            <a:r>
              <a:rPr lang="ru-RU" dirty="0"/>
              <a:t> по </a:t>
            </a:r>
            <a:r>
              <a:rPr lang="ru-RU" dirty="0" err="1"/>
              <a:t>жалби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наказателни</a:t>
            </a:r>
            <a:r>
              <a:rPr lang="ru-RU" dirty="0"/>
              <a:t> постановления</a:t>
            </a:r>
          </a:p>
          <a:p>
            <a:pPr lvl="1"/>
            <a:r>
              <a:rPr lang="ru-RU" dirty="0"/>
              <a:t>образувани по касационни жалби срещу решения на районните </a:t>
            </a:r>
            <a:r>
              <a:rPr lang="ru-RU" dirty="0" smtClean="0"/>
              <a:t>съдилища, </a:t>
            </a:r>
            <a:r>
              <a:rPr lang="ru-RU" dirty="0"/>
              <a:t>постановени по жалби срещу </a:t>
            </a:r>
            <a:r>
              <a:rPr lang="ru-RU" dirty="0" smtClean="0"/>
              <a:t>административни актове, разглеждани от тях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64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</a:rPr>
              <a:t>Страни в съдебния процес</a:t>
            </a:r>
            <a:endParaRPr lang="bg-BG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0016" y="1397089"/>
            <a:ext cx="6462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g-BG" sz="2000" dirty="0" smtClean="0"/>
              <a:t>По </a:t>
            </a:r>
            <a:r>
              <a:rPr lang="bg-BG" sz="2000" b="1" dirty="0" smtClean="0"/>
              <a:t>административните </a:t>
            </a:r>
            <a:r>
              <a:rPr lang="bg-BG" sz="2000" dirty="0" smtClean="0"/>
              <a:t>дела: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000" b="1" dirty="0" smtClean="0"/>
              <a:t>жалбоподател</a:t>
            </a:r>
            <a:r>
              <a:rPr lang="bg-BG" sz="2000" dirty="0" smtClean="0"/>
              <a:t> </a:t>
            </a:r>
            <a:r>
              <a:rPr lang="bg-BG" sz="2000" dirty="0"/>
              <a:t>/</a:t>
            </a:r>
            <a:r>
              <a:rPr lang="bg-BG" sz="2000" b="1" dirty="0" smtClean="0"/>
              <a:t>ищец/ </a:t>
            </a:r>
            <a:r>
              <a:rPr lang="bg-BG" sz="2000" dirty="0" smtClean="0"/>
              <a:t>-</a:t>
            </a:r>
            <a:r>
              <a:rPr lang="bg-BG" sz="2000" b="1" dirty="0" smtClean="0"/>
              <a:t> </a:t>
            </a:r>
            <a:r>
              <a:rPr lang="bg-BG" sz="2000" dirty="0" smtClean="0"/>
              <a:t>лицето, което оспорва административния акт или действието или бездействието на административния орган;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000" b="1" dirty="0"/>
              <a:t>о</a:t>
            </a:r>
            <a:r>
              <a:rPr lang="bg-BG" sz="2000" b="1" dirty="0" smtClean="0"/>
              <a:t>тветник </a:t>
            </a:r>
            <a:r>
              <a:rPr lang="bg-BG" sz="2000" dirty="0" smtClean="0"/>
              <a:t>– лицето, което отговаря по жалбата или исковата молба (адм. орган, издал оспорения акт);</a:t>
            </a:r>
            <a:endParaRPr lang="bg-BG" sz="2000" dirty="0"/>
          </a:p>
          <a:p>
            <a:pPr lvl="0" algn="just"/>
            <a:endParaRPr lang="bg-BG" sz="2000" dirty="0" smtClean="0"/>
          </a:p>
          <a:p>
            <a:pPr lvl="0" algn="just"/>
            <a:r>
              <a:rPr lang="bg-BG" sz="2000" dirty="0" smtClean="0"/>
              <a:t>По </a:t>
            </a:r>
            <a:r>
              <a:rPr lang="bg-BG" sz="2000" b="1" dirty="0" smtClean="0"/>
              <a:t>административнонаказателните </a:t>
            </a:r>
            <a:r>
              <a:rPr lang="bg-BG" sz="2000" dirty="0" smtClean="0"/>
              <a:t>дела:</a:t>
            </a:r>
            <a:endParaRPr lang="bg-BG" sz="2000" dirty="0"/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000" b="1" dirty="0" smtClean="0"/>
              <a:t>касатор </a:t>
            </a:r>
            <a:r>
              <a:rPr lang="bg-BG" sz="2000" dirty="0" smtClean="0"/>
              <a:t>–</a:t>
            </a:r>
            <a:r>
              <a:rPr lang="bg-BG" sz="2000" b="1" dirty="0" smtClean="0"/>
              <a:t> </a:t>
            </a:r>
            <a:r>
              <a:rPr lang="bg-BG" sz="2000" dirty="0" smtClean="0"/>
              <a:t>подател на касационна жалба, който оспорва първоинстанционното решение;</a:t>
            </a:r>
            <a:endParaRPr lang="bg-BG" sz="2000" dirty="0"/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000" b="1" dirty="0"/>
              <a:t>о</a:t>
            </a:r>
            <a:r>
              <a:rPr lang="bg-BG" sz="2000" b="1" dirty="0" smtClean="0"/>
              <a:t>тветник </a:t>
            </a:r>
            <a:r>
              <a:rPr lang="bg-BG" sz="2000" dirty="0" smtClean="0"/>
              <a:t>– страната, в чиято полза е постановено атакуваното решение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000" b="1" dirty="0" smtClean="0"/>
              <a:t>прокурор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3561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</a:rPr>
              <a:t>Други участници в съдебния процес</a:t>
            </a:r>
            <a:endParaRPr lang="bg-BG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74838"/>
            <a:ext cx="62464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2400" b="1" dirty="0"/>
              <a:t>Вещо лице – </a:t>
            </a:r>
            <a:r>
              <a:rPr lang="bg-BG" sz="2400" dirty="0"/>
              <a:t>специалист, натоварен от </a:t>
            </a:r>
            <a:r>
              <a:rPr lang="bg-BG" sz="2400" dirty="0" smtClean="0"/>
              <a:t>съда да </a:t>
            </a:r>
            <a:r>
              <a:rPr lang="bg-BG" sz="2400" dirty="0"/>
              <a:t>изясни по делото въпрос, </a:t>
            </a:r>
            <a:r>
              <a:rPr lang="bg-BG" sz="2400" dirty="0" smtClean="0"/>
              <a:t>за който </a:t>
            </a:r>
            <a:r>
              <a:rPr lang="bg-BG" sz="2400" dirty="0"/>
              <a:t>са нужни специални знания от различни области;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b="1" dirty="0"/>
              <a:t>Свидетел</a:t>
            </a:r>
          </a:p>
        </p:txBody>
      </p:sp>
    </p:spTree>
    <p:extLst>
      <p:ext uri="{BB962C8B-B14F-4D97-AF65-F5344CB8AC3E}">
        <p14:creationId xmlns:p14="http://schemas.microsoft.com/office/powerpoint/2010/main" val="39629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Съдебно производство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301859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dirty="0" smtClean="0">
                <a:solidFill>
                  <a:schemeClr val="tx1">
                    <a:lumMod val="50000"/>
                  </a:schemeClr>
                </a:solidFill>
              </a:rPr>
              <a:t>Подаване на жалба, иск или протест</a:t>
            </a:r>
            <a:endParaRPr lang="bg-BG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411" y="1301858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Определяне на съдия-докладчик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598" y="1301857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Проверка на жалбата от съдията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1301857"/>
            <a:ext cx="15121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 smtClean="0"/>
              <a:t>Налице ли са всички законови основания за разглеждане на делото?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301859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Без движение. Дават се указания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328" y="3132257"/>
            <a:ext cx="15121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bg-BG" dirty="0"/>
              <a:t>Изпълнени ли са условията?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3679" y="4284385"/>
            <a:ext cx="15121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Делото се прекратява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0701" y="3143870"/>
            <a:ext cx="15121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Делото се внася в открито съд. заседание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1882" y="3140968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Разглеждане на делото в съд. заседание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5411" y="3140968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Обявяване на делото за решаване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3143870"/>
            <a:ext cx="15121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Постановяване на </a:t>
            </a:r>
            <a:r>
              <a:rPr lang="bg-BG" dirty="0" smtClean="0"/>
              <a:t>решение</a:t>
            </a:r>
          </a:p>
          <a:p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172696" y="4470211"/>
            <a:ext cx="15121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bg-BG" dirty="0"/>
              <a:t>Решението подлежи ли на обжалване?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5796553"/>
            <a:ext cx="15121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Решението е окончателно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5736" y="4512022"/>
            <a:ext cx="15121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bg-BG" dirty="0"/>
              <a:t>Производство пред касационната инстанция</a:t>
            </a:r>
          </a:p>
        </p:txBody>
      </p:sp>
      <p:cxnSp>
        <p:nvCxnSpPr>
          <p:cNvPr id="25" name="Straight Arrow Connector 24"/>
          <p:cNvCxnSpPr>
            <a:stCxn id="7" idx="3"/>
            <a:endCxn id="8" idx="1"/>
          </p:cNvCxnSpPr>
          <p:nvPr/>
        </p:nvCxnSpPr>
        <p:spPr>
          <a:xfrm flipV="1">
            <a:off x="1691680" y="1717357"/>
            <a:ext cx="2637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9" idx="1"/>
          </p:cNvCxnSpPr>
          <p:nvPr/>
        </p:nvCxnSpPr>
        <p:spPr>
          <a:xfrm flipV="1">
            <a:off x="3467579" y="1717356"/>
            <a:ext cx="24701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</p:cNvCxnSpPr>
          <p:nvPr/>
        </p:nvCxnSpPr>
        <p:spPr>
          <a:xfrm flipV="1">
            <a:off x="5226766" y="1717355"/>
            <a:ext cx="28133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1"/>
          </p:cNvCxnSpPr>
          <p:nvPr/>
        </p:nvCxnSpPr>
        <p:spPr>
          <a:xfrm>
            <a:off x="7022869" y="1717355"/>
            <a:ext cx="501459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4" idx="0"/>
          </p:cNvCxnSpPr>
          <p:nvPr/>
        </p:nvCxnSpPr>
        <p:spPr>
          <a:xfrm>
            <a:off x="6264188" y="2871517"/>
            <a:ext cx="2597" cy="272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  <a:endCxn id="12" idx="0"/>
          </p:cNvCxnSpPr>
          <p:nvPr/>
        </p:nvCxnSpPr>
        <p:spPr>
          <a:xfrm>
            <a:off x="8280412" y="2132856"/>
            <a:ext cx="0" cy="999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2"/>
            <a:endCxn id="13" idx="0"/>
          </p:cNvCxnSpPr>
          <p:nvPr/>
        </p:nvCxnSpPr>
        <p:spPr>
          <a:xfrm flipH="1">
            <a:off x="8279763" y="3717032"/>
            <a:ext cx="649" cy="567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1"/>
          </p:cNvCxnSpPr>
          <p:nvPr/>
        </p:nvCxnSpPr>
        <p:spPr>
          <a:xfrm flipH="1" flipV="1">
            <a:off x="7022869" y="3424644"/>
            <a:ext cx="50145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1"/>
            <a:endCxn id="16" idx="3"/>
          </p:cNvCxnSpPr>
          <p:nvPr/>
        </p:nvCxnSpPr>
        <p:spPr>
          <a:xfrm flipH="1">
            <a:off x="3467579" y="3556467"/>
            <a:ext cx="2743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1"/>
            <a:endCxn id="17" idx="3"/>
          </p:cNvCxnSpPr>
          <p:nvPr/>
        </p:nvCxnSpPr>
        <p:spPr>
          <a:xfrm flipH="1">
            <a:off x="1691680" y="3556467"/>
            <a:ext cx="263731" cy="2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2"/>
            <a:endCxn id="18" idx="0"/>
          </p:cNvCxnSpPr>
          <p:nvPr/>
        </p:nvCxnSpPr>
        <p:spPr>
          <a:xfrm flipH="1">
            <a:off x="928780" y="3974867"/>
            <a:ext cx="6816" cy="495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3"/>
          </p:cNvCxnSpPr>
          <p:nvPr/>
        </p:nvCxnSpPr>
        <p:spPr>
          <a:xfrm flipV="1">
            <a:off x="1684864" y="4885709"/>
            <a:ext cx="5108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8" idx="2"/>
            <a:endCxn id="19" idx="0"/>
          </p:cNvCxnSpPr>
          <p:nvPr/>
        </p:nvCxnSpPr>
        <p:spPr>
          <a:xfrm>
            <a:off x="928780" y="5301208"/>
            <a:ext cx="6816" cy="495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5" idx="3"/>
          </p:cNvCxnSpPr>
          <p:nvPr/>
        </p:nvCxnSpPr>
        <p:spPr>
          <a:xfrm flipH="1">
            <a:off x="5254050" y="3556466"/>
            <a:ext cx="2540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99108" y="278092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6">
                    <a:lumMod val="10000"/>
                  </a:schemeClr>
                </a:solidFill>
              </a:rPr>
              <a:t>да</a:t>
            </a:r>
            <a:endParaRPr lang="bg-BG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6928" y="536392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6">
                    <a:lumMod val="10000"/>
                  </a:schemeClr>
                </a:solidFill>
              </a:rPr>
              <a:t>не</a:t>
            </a:r>
            <a:endParaRPr lang="bg-BG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378904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6">
                    <a:lumMod val="10000"/>
                  </a:schemeClr>
                </a:solidFill>
              </a:rPr>
              <a:t>не</a:t>
            </a:r>
            <a:endParaRPr lang="bg-BG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5600" y="169151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6">
                    <a:lumMod val="10000"/>
                  </a:schemeClr>
                </a:solidFill>
              </a:rPr>
              <a:t>не</a:t>
            </a:r>
            <a:endParaRPr lang="bg-BG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2280" y="34290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6">
                    <a:lumMod val="10000"/>
                  </a:schemeClr>
                </a:solidFill>
              </a:rPr>
              <a:t>да</a:t>
            </a:r>
            <a:endParaRPr lang="bg-BG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91680" y="486916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6">
                    <a:lumMod val="10000"/>
                  </a:schemeClr>
                </a:solidFill>
              </a:rPr>
              <a:t>да</a:t>
            </a:r>
            <a:endParaRPr lang="bg-BG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Благодарим за вниманието!</a:t>
            </a:r>
          </a:p>
        </p:txBody>
      </p:sp>
      <p:pic>
        <p:nvPicPr>
          <p:cNvPr id="5" name="Picture 4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127000" dist="200660" dir="2700000" algn="ctr" rotWithShape="0">
                    <a:srgbClr val="000000">
                      <a:alpha val="30000"/>
                    </a:srgbClr>
                  </a:outerShdw>
                </a:effectLst>
              </a:rPr>
              <a:t>КОНСТИТУЦИЯ</a:t>
            </a:r>
            <a:endParaRPr lang="bg-BG" b="1" cap="all" dirty="0">
              <a:solidFill>
                <a:schemeClr val="accent3">
                  <a:lumMod val="50000"/>
                </a:schemeClr>
              </a:solidFill>
              <a:effectLst>
                <a:outerShdw blurRad="127000" dist="200660" dir="2700000" algn="ctr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1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</a:rPr>
              <a:t>Конституцията</a:t>
            </a:r>
            <a:endParaRPr lang="bg-BG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67744" y="1600201"/>
            <a:ext cx="6876256" cy="4901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 систематизирана </a:t>
            </a:r>
            <a:r>
              <a:rPr lang="ru-RU" dirty="0"/>
              <a:t>съвкупност от правни </a:t>
            </a:r>
            <a:r>
              <a:rPr lang="ru-RU" dirty="0" smtClean="0"/>
              <a:t>норми</a:t>
            </a:r>
            <a:r>
              <a:rPr lang="en-US" dirty="0" smtClean="0"/>
              <a:t> </a:t>
            </a:r>
            <a:r>
              <a:rPr lang="bg-BG" dirty="0" smtClean="0"/>
              <a:t>с</a:t>
            </a:r>
            <a:r>
              <a:rPr lang="ru-RU" dirty="0" smtClean="0"/>
              <a:t> </a:t>
            </a:r>
            <a:r>
              <a:rPr lang="ru-RU" dirty="0"/>
              <a:t>най-висок ранг;</a:t>
            </a:r>
          </a:p>
          <a:p>
            <a:r>
              <a:rPr lang="ru-RU" dirty="0"/>
              <a:t>регулира основния правов ред в държавата относно нейната форма, структура и организация;</a:t>
            </a:r>
          </a:p>
          <a:p>
            <a:r>
              <a:rPr lang="ru-RU" dirty="0"/>
              <a:t>установява и урежда отношението „държава-гражданин</a:t>
            </a:r>
            <a:r>
              <a:rPr lang="ru-RU" dirty="0" smtClean="0"/>
              <a:t>“;</a:t>
            </a:r>
            <a:endParaRPr lang="ru-RU" dirty="0"/>
          </a:p>
          <a:p>
            <a:r>
              <a:rPr lang="ru-RU" dirty="0"/>
              <a:t>е създадена на основата на общественото съгласие и по особен ред.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427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Търновската конституция</a:t>
            </a:r>
          </a:p>
        </p:txBody>
      </p:sp>
      <p:pic>
        <p:nvPicPr>
          <p:cNvPr id="6" name="Content Placeholder 4" descr="tarnovska_kons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3241466" cy="5112568"/>
          </a:xfrm>
        </p:spPr>
      </p:pic>
      <p:sp>
        <p:nvSpPr>
          <p:cNvPr id="7" name="Rectangle 6"/>
          <p:cNvSpPr/>
          <p:nvPr/>
        </p:nvSpPr>
        <p:spPr>
          <a:xfrm>
            <a:off x="3635896" y="1573161"/>
            <a:ext cx="5508104" cy="5312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g-BG" sz="2400" dirty="0"/>
              <a:t>Първи основен демократичен </a:t>
            </a:r>
            <a:r>
              <a:rPr lang="bg-BG" sz="2400" dirty="0" smtClean="0"/>
              <a:t>закон, приет на 16 април 1879 г. от Учредителното събрание в Търново</a:t>
            </a:r>
            <a:endParaRPr lang="bg-BG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g-BG" sz="2400" dirty="0" smtClean="0"/>
              <a:t>Следва </a:t>
            </a:r>
            <a:r>
              <a:rPr lang="bg-BG" sz="2400" dirty="0"/>
              <a:t>модела на </a:t>
            </a:r>
            <a:r>
              <a:rPr lang="bg-BG" sz="2400" dirty="0" smtClean="0"/>
              <a:t>най-напредналите </a:t>
            </a:r>
            <a:r>
              <a:rPr lang="bg-BG" sz="2400" dirty="0"/>
              <a:t>европейски държави.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g-BG" sz="2400" dirty="0"/>
              <a:t>Доближава България до модерния свят.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g-BG" sz="2400" dirty="0" smtClean="0"/>
              <a:t>Осигурява </a:t>
            </a:r>
            <a:r>
              <a:rPr lang="bg-BG" sz="2400" dirty="0"/>
              <a:t>широки и равни права на гражданите.</a:t>
            </a:r>
          </a:p>
        </p:txBody>
      </p:sp>
    </p:spTree>
    <p:extLst>
      <p:ext uri="{BB962C8B-B14F-4D97-AF65-F5344CB8AC3E}">
        <p14:creationId xmlns:p14="http://schemas.microsoft.com/office/powerpoint/2010/main" val="8019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bg-BG" sz="4000" b="1" dirty="0" smtClean="0">
                <a:solidFill>
                  <a:schemeClr val="accent3">
                    <a:lumMod val="50000"/>
                  </a:schemeClr>
                </a:solidFill>
              </a:rPr>
              <a:t>Действащата конституция</a:t>
            </a:r>
            <a:endParaRPr lang="bg-BG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67744" y="1600201"/>
            <a:ext cx="6876256" cy="49011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Приета е през 1991 </a:t>
            </a:r>
            <a:r>
              <a:rPr lang="ru-RU" sz="2400" dirty="0"/>
              <a:t>г. </a:t>
            </a:r>
            <a:endParaRPr lang="ru-RU" sz="2400" dirty="0" smtClean="0"/>
          </a:p>
          <a:p>
            <a:r>
              <a:rPr lang="ru-RU" sz="2400" dirty="0" smtClean="0"/>
              <a:t>Според </a:t>
            </a:r>
            <a:r>
              <a:rPr lang="ru-RU" sz="2400" dirty="0"/>
              <a:t>нея единствено </a:t>
            </a:r>
            <a:r>
              <a:rPr lang="ru-RU" sz="2400" dirty="0" smtClean="0"/>
              <a:t>Велико </a:t>
            </a:r>
            <a:r>
              <a:rPr lang="ru-RU" sz="2400" dirty="0"/>
              <a:t>народно събрание може да приема нова конституция. </a:t>
            </a:r>
            <a:endParaRPr lang="ru-RU" sz="2400" dirty="0" smtClean="0"/>
          </a:p>
          <a:p>
            <a:r>
              <a:rPr lang="ru-RU" sz="2400" dirty="0" smtClean="0"/>
              <a:t>Всички </a:t>
            </a:r>
            <a:r>
              <a:rPr lang="ru-RU" sz="2400" dirty="0"/>
              <a:t>закони, актове и укази на Народното събрание, президента и Министерския съвет трябва да отговарят на </a:t>
            </a:r>
            <a:r>
              <a:rPr lang="ru-RU" sz="2400" dirty="0" smtClean="0"/>
              <a:t>конституцията.</a:t>
            </a:r>
          </a:p>
          <a:p>
            <a:r>
              <a:rPr lang="ru-RU" sz="2400" dirty="0" smtClean="0"/>
              <a:t>За </a:t>
            </a:r>
            <a:r>
              <a:rPr lang="ru-RU" sz="2400" dirty="0"/>
              <a:t>съответствието на законите и указите се произнася </a:t>
            </a:r>
            <a:r>
              <a:rPr lang="ru-RU" sz="2400" dirty="0" smtClean="0"/>
              <a:t>Конституционният </a:t>
            </a:r>
            <a:r>
              <a:rPr lang="ru-RU" sz="2400" dirty="0"/>
              <a:t>съд на </a:t>
            </a:r>
            <a:r>
              <a:rPr lang="ru-RU" sz="2400" dirty="0" smtClean="0"/>
              <a:t>България.</a:t>
            </a:r>
            <a:endParaRPr lang="ru-RU" sz="2400" dirty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164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127000" dist="200660" dir="2700000" algn="ctr" rotWithShape="0">
                    <a:srgbClr val="000000">
                      <a:alpha val="30000"/>
                    </a:srgbClr>
                  </a:outerShdw>
                </a:effectLst>
              </a:rPr>
              <a:t>Съдебна система</a:t>
            </a:r>
            <a:endParaRPr lang="bg-BG" b="1" cap="all" dirty="0">
              <a:solidFill>
                <a:schemeClr val="accent3">
                  <a:lumMod val="50000"/>
                </a:schemeClr>
              </a:solidFill>
              <a:effectLst>
                <a:outerShdw blurRad="127000" dist="200660" dir="2700000" algn="ctr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Разделение на властите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556792"/>
            <a:ext cx="59766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Законодателна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Изпълнителна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Съдебна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bg-BG" sz="2400" dirty="0"/>
              <a:t>З</a:t>
            </a:r>
            <a:r>
              <a:rPr lang="ru-RU" sz="2400" dirty="0" smtClean="0"/>
              <a:t>аконодателната, изпълнителната и съдебната власт се осъществяват от независими институции, но в своите отговорности те взаимно се контролират.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err="1" smtClean="0"/>
              <a:t>Съдебната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</a:t>
            </a:r>
            <a:r>
              <a:rPr lang="ru-RU" sz="2400" dirty="0" smtClean="0"/>
              <a:t> е </a:t>
            </a:r>
            <a:r>
              <a:rPr lang="ru-RU" sz="2400" dirty="0"/>
              <a:t>независима </a:t>
            </a:r>
            <a:r>
              <a:rPr lang="ru-RU" sz="2400" dirty="0" smtClean="0"/>
              <a:t>от </a:t>
            </a:r>
            <a:r>
              <a:rPr lang="ru-RU" sz="2400" dirty="0" err="1" smtClean="0"/>
              <a:t>политическо</a:t>
            </a:r>
            <a:r>
              <a:rPr lang="ru-RU" sz="2400" dirty="0" smtClean="0"/>
              <a:t> влияние при </a:t>
            </a:r>
            <a:r>
              <a:rPr lang="ru-RU" sz="2400" dirty="0" err="1" smtClean="0"/>
              <a:t>осъществяване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функциите</a:t>
            </a:r>
            <a:r>
              <a:rPr lang="ru-RU" sz="2400" dirty="0" smtClean="0"/>
              <a:t> си.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3005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Структура на съдебната система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84482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Общи съдилища:</a:t>
            </a:r>
            <a:endParaRPr lang="bg-BG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34888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Районни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Окръжни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Апелативни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Върховен касационен съд</a:t>
            </a:r>
            <a:endParaRPr lang="bg-BG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9129" y="419147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Специализирани съдилища:</a:t>
            </a:r>
            <a:endParaRPr lang="bg-BG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676943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Военни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Административни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/>
              <a:t>Специализирани наказателни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0752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3212232" y="5055567"/>
            <a:ext cx="2799928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1" name="TextBox 90"/>
          <p:cNvSpPr txBox="1"/>
          <p:nvPr/>
        </p:nvSpPr>
        <p:spPr>
          <a:xfrm>
            <a:off x="5796136" y="3140968"/>
            <a:ext cx="2952328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0" name="TextBox 89"/>
          <p:cNvSpPr txBox="1"/>
          <p:nvPr/>
        </p:nvSpPr>
        <p:spPr>
          <a:xfrm>
            <a:off x="1619672" y="3140968"/>
            <a:ext cx="3312368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9" name="TextBox 88"/>
          <p:cNvSpPr txBox="1"/>
          <p:nvPr/>
        </p:nvSpPr>
        <p:spPr>
          <a:xfrm>
            <a:off x="5220072" y="2377031"/>
            <a:ext cx="2664296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8" name="TextBox 87"/>
          <p:cNvSpPr txBox="1"/>
          <p:nvPr/>
        </p:nvSpPr>
        <p:spPr>
          <a:xfrm>
            <a:off x="5220072" y="1700808"/>
            <a:ext cx="324036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7" name="TextBox 86"/>
          <p:cNvSpPr txBox="1"/>
          <p:nvPr/>
        </p:nvSpPr>
        <p:spPr>
          <a:xfrm>
            <a:off x="1619672" y="2420888"/>
            <a:ext cx="2304256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6" name="TextBox 85"/>
          <p:cNvSpPr txBox="1"/>
          <p:nvPr/>
        </p:nvSpPr>
        <p:spPr>
          <a:xfrm>
            <a:off x="1619672" y="1700808"/>
            <a:ext cx="3312368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78098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/>
            </a:sp3d>
          </a:bodyPr>
          <a:lstStyle/>
          <a:p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Организация на съдебната система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196752"/>
            <a:ext cx="2232248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ВИСШ СЪДЕБЕН СЪВЕТ</a:t>
            </a:r>
            <a:endParaRPr lang="bg-BG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196752"/>
            <a:ext cx="3240360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МИНИСТЕРСТВО НА ПРАВОСЪДИЕТО</a:t>
            </a:r>
            <a:endParaRPr lang="bg-BG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700808"/>
            <a:ext cx="3312368" cy="4385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ВЪРХОВЕН КАСАЦИОНЕН СЪД</a:t>
            </a:r>
          </a:p>
          <a:p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Касация на наказателни, граждански и търговски дела</a:t>
            </a:r>
            <a:endParaRPr lang="bg-BG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700808"/>
            <a:ext cx="3240360" cy="4462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ВЪРХОВЕН АДМИНИСТРАТИВЕН СЪД</a:t>
            </a:r>
          </a:p>
          <a:p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    Касация                                                         Обжалване</a:t>
            </a:r>
            <a:endParaRPr lang="bg-BG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401724"/>
            <a:ext cx="2304256" cy="4385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АПЕЛАТИВЕН СЪД</a:t>
            </a:r>
          </a:p>
          <a:p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    Наказателни                Граждански</a:t>
            </a:r>
            <a:endParaRPr lang="bg-BG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377031"/>
            <a:ext cx="2664296" cy="4462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АДМИНИСТРАТИВЕН СЪД</a:t>
            </a:r>
          </a:p>
          <a:p>
            <a:pPr algn="ctr"/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Обжалване</a:t>
            </a:r>
            <a:endParaRPr lang="bg-BG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140968"/>
            <a:ext cx="3312368" cy="9310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ОКРЪЖЕН СЪД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sz="105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bg-BG" sz="1050" b="1" baseline="30000" dirty="0" smtClean="0">
                <a:solidFill>
                  <a:schemeClr val="accent3">
                    <a:lumMod val="50000"/>
                  </a:schemeClr>
                </a:solidFill>
              </a:rPr>
              <a:t>ва</a:t>
            </a:r>
            <a:r>
              <a:rPr lang="bg-BG" sz="1050" b="1" dirty="0" smtClean="0">
                <a:solidFill>
                  <a:schemeClr val="accent3">
                    <a:lumMod val="50000"/>
                  </a:schemeClr>
                </a:solidFill>
              </a:rPr>
              <a:t> инстанция                  обжалване                касация</a:t>
            </a:r>
          </a:p>
          <a:p>
            <a:r>
              <a:rPr lang="bg-BG" sz="900" dirty="0" err="1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bg-BG" sz="900" dirty="0" err="1" smtClean="0">
                <a:solidFill>
                  <a:schemeClr val="accent3">
                    <a:lumMod val="50000"/>
                  </a:schemeClr>
                </a:solidFill>
              </a:rPr>
              <a:t>ак</a:t>
            </a:r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. дела:	           граждански дела         граждански дела</a:t>
            </a:r>
          </a:p>
          <a:p>
            <a:r>
              <a:rPr lang="bg-BG" sz="900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а изв. тежки                      наказателни дела       наказателни дела</a:t>
            </a:r>
          </a:p>
          <a:p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престъпления</a:t>
            </a:r>
            <a:endParaRPr lang="bg-BG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3140968"/>
            <a:ext cx="2952328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ПУБЛИЧНА АДМИНИСТАЦИЯ</a:t>
            </a:r>
          </a:p>
          <a:p>
            <a:pPr>
              <a:spcAft>
                <a:spcPts val="600"/>
              </a:spcAft>
            </a:pPr>
            <a:r>
              <a:rPr lang="bg-BG" sz="105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дминистративни актове и санкции</a:t>
            </a:r>
          </a:p>
          <a:p>
            <a:pPr>
              <a:spcAft>
                <a:spcPts val="600"/>
              </a:spcAft>
            </a:pPr>
            <a:r>
              <a:rPr lang="bg-BG" sz="105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равителство, министри, областни управители и други висши административни органи</a:t>
            </a:r>
          </a:p>
          <a:p>
            <a:pPr>
              <a:spcAft>
                <a:spcPts val="600"/>
              </a:spcAft>
            </a:pPr>
            <a:r>
              <a:rPr lang="bg-BG" sz="105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бщи административни органи</a:t>
            </a:r>
          </a:p>
          <a:p>
            <a:pPr>
              <a:spcAft>
                <a:spcPts val="600"/>
              </a:spcAft>
            </a:pPr>
            <a:r>
              <a:rPr lang="bg-BG" sz="105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bg-BG" sz="1050" dirty="0" smtClean="0">
                <a:solidFill>
                  <a:schemeClr val="accent3">
                    <a:lumMod val="50000"/>
                  </a:schemeClr>
                </a:solidFill>
              </a:rPr>
              <a:t>дминистративни актове с граждански последици</a:t>
            </a:r>
            <a:endParaRPr lang="bg-BG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558" y="5035377"/>
            <a:ext cx="1152128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ПРОКУРАТУРА</a:t>
            </a:r>
            <a:endParaRPr lang="bg-BG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0558" y="5580529"/>
            <a:ext cx="115212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СЛЕДСТВЕНИ ОРГАНИ</a:t>
            </a:r>
            <a:endParaRPr lang="bg-BG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402814"/>
            <a:ext cx="8424936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ГРАЖДАНИ</a:t>
            </a:r>
            <a:endParaRPr lang="bg-BG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232" y="5034948"/>
            <a:ext cx="2799928" cy="9925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РАЙОНЕН СЪД</a:t>
            </a:r>
          </a:p>
          <a:p>
            <a:r>
              <a:rPr lang="bg-BG" sz="105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bg-BG" sz="1050" b="1" baseline="30000" dirty="0" smtClean="0">
                <a:solidFill>
                  <a:schemeClr val="accent3">
                    <a:lumMod val="50000"/>
                  </a:schemeClr>
                </a:solidFill>
              </a:rPr>
              <a:t>ва</a:t>
            </a:r>
            <a:r>
              <a:rPr lang="bg-BG" sz="1050" b="1" dirty="0" smtClean="0">
                <a:solidFill>
                  <a:schemeClr val="accent3">
                    <a:lumMod val="50000"/>
                  </a:schemeClr>
                </a:solidFill>
              </a:rPr>
              <a:t> инстанция	                               обжалване</a:t>
            </a:r>
          </a:p>
          <a:p>
            <a:r>
              <a:rPr lang="bg-BG" sz="900" dirty="0" err="1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bg-BG" sz="900" dirty="0" err="1" smtClean="0">
                <a:solidFill>
                  <a:schemeClr val="accent3">
                    <a:lumMod val="50000"/>
                  </a:schemeClr>
                </a:solidFill>
              </a:rPr>
              <a:t>ак</a:t>
            </a:r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. дела:                 граждански             наказателни</a:t>
            </a:r>
          </a:p>
          <a:p>
            <a:r>
              <a:rPr lang="bg-BG" sz="900" dirty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еки                           семейни                   граждански</a:t>
            </a:r>
          </a:p>
          <a:p>
            <a:r>
              <a:rPr lang="bg-BG" sz="9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рестъпления         търговски</a:t>
            </a:r>
          </a:p>
          <a:p>
            <a:r>
              <a:rPr lang="bg-BG" sz="9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9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дела</a:t>
            </a:r>
            <a:endParaRPr lang="bg-BG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19672" y="3573016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0" idx="3"/>
            <a:endCxn id="6" idx="3"/>
          </p:cNvCxnSpPr>
          <p:nvPr/>
        </p:nvCxnSpPr>
        <p:spPr>
          <a:xfrm flipH="1" flipV="1">
            <a:off x="8460432" y="1923946"/>
            <a:ext cx="288032" cy="1955686"/>
          </a:xfrm>
          <a:prstGeom prst="bentConnector3">
            <a:avLst>
              <a:gd name="adj1" fmla="val -7936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10" idx="2"/>
          </p:cNvCxnSpPr>
          <p:nvPr/>
        </p:nvCxnSpPr>
        <p:spPr>
          <a:xfrm flipV="1">
            <a:off x="7272300" y="4618296"/>
            <a:ext cx="0" cy="17845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9512" y="5055567"/>
            <a:ext cx="115212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accent3">
                    <a:lumMod val="50000"/>
                  </a:schemeClr>
                </a:solidFill>
              </a:rPr>
              <a:t>СПЕЦ. ПРОКУРАТУРА</a:t>
            </a:r>
            <a:endParaRPr lang="bg-BG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7504" y="3455136"/>
            <a:ext cx="1296144" cy="600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chemeClr val="accent3">
                    <a:lumMod val="50000"/>
                  </a:schemeClr>
                </a:solidFill>
              </a:rPr>
              <a:t>СПЕЦИАЛИЗИРАН НАКАЗАТЕЛЕН СЪД</a:t>
            </a:r>
            <a:endParaRPr lang="bg-BG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504" y="2420888"/>
            <a:ext cx="1296144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chemeClr val="accent3">
                    <a:lumMod val="50000"/>
                  </a:schemeClr>
                </a:solidFill>
              </a:rPr>
              <a:t>АПЕЛАТИВЕН СПЕЦИАЛИЗИРАН НАКАЗАТЕЛЕН СЪД</a:t>
            </a:r>
            <a:endParaRPr lang="bg-BG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796136" y="357301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796136" y="3954828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96136" y="4221088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790226" y="3356968"/>
            <a:ext cx="0" cy="698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891270" y="3356968"/>
            <a:ext cx="0" cy="71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6" idx="2"/>
          </p:cNvCxnSpPr>
          <p:nvPr/>
        </p:nvCxnSpPr>
        <p:spPr>
          <a:xfrm>
            <a:off x="6840252" y="1916808"/>
            <a:ext cx="0" cy="23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" idx="2"/>
          </p:cNvCxnSpPr>
          <p:nvPr/>
        </p:nvCxnSpPr>
        <p:spPr>
          <a:xfrm>
            <a:off x="2771800" y="2636888"/>
            <a:ext cx="0" cy="203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004048" y="5286399"/>
            <a:ext cx="0" cy="74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089716" y="5510555"/>
            <a:ext cx="0" cy="51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4481566" y="6027527"/>
            <a:ext cx="0" cy="3752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2987824" y="4071992"/>
            <a:ext cx="0" cy="23308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2" idx="0"/>
            <a:endCxn id="11" idx="2"/>
          </p:cNvCxnSpPr>
          <p:nvPr/>
        </p:nvCxnSpPr>
        <p:spPr>
          <a:xfrm flipV="1">
            <a:off x="2206622" y="5312376"/>
            <a:ext cx="0" cy="2681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" idx="0"/>
          </p:cNvCxnSpPr>
          <p:nvPr/>
        </p:nvCxnSpPr>
        <p:spPr>
          <a:xfrm flipV="1">
            <a:off x="2206622" y="4071992"/>
            <a:ext cx="0" cy="9633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1" idx="1"/>
          </p:cNvCxnSpPr>
          <p:nvPr/>
        </p:nvCxnSpPr>
        <p:spPr>
          <a:xfrm flipH="1" flipV="1">
            <a:off x="1331640" y="5173876"/>
            <a:ext cx="29891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69" idx="0"/>
            <a:endCxn id="71" idx="2"/>
          </p:cNvCxnSpPr>
          <p:nvPr/>
        </p:nvCxnSpPr>
        <p:spPr>
          <a:xfrm flipV="1">
            <a:off x="755576" y="4055300"/>
            <a:ext cx="0" cy="10002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1" idx="0"/>
            <a:endCxn id="73" idx="2"/>
          </p:cNvCxnSpPr>
          <p:nvPr/>
        </p:nvCxnSpPr>
        <p:spPr>
          <a:xfrm flipV="1">
            <a:off x="755576" y="3190329"/>
            <a:ext cx="0" cy="2648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73" idx="0"/>
          </p:cNvCxnSpPr>
          <p:nvPr/>
        </p:nvCxnSpPr>
        <p:spPr>
          <a:xfrm rot="5400000" flipH="1" flipV="1">
            <a:off x="939153" y="1740369"/>
            <a:ext cx="496942" cy="86409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7" idx="0"/>
          </p:cNvCxnSpPr>
          <p:nvPr/>
        </p:nvCxnSpPr>
        <p:spPr>
          <a:xfrm flipV="1">
            <a:off x="2771800" y="2139390"/>
            <a:ext cx="0" cy="2623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7" idx="2"/>
          </p:cNvCxnSpPr>
          <p:nvPr/>
        </p:nvCxnSpPr>
        <p:spPr>
          <a:xfrm flipV="1">
            <a:off x="2771800" y="2840306"/>
            <a:ext cx="0" cy="3006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355976" y="2139390"/>
            <a:ext cx="0" cy="1001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" idx="3"/>
          </p:cNvCxnSpPr>
          <p:nvPr/>
        </p:nvCxnSpPr>
        <p:spPr>
          <a:xfrm>
            <a:off x="2782686" y="5173877"/>
            <a:ext cx="42954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5292080" y="2805608"/>
            <a:ext cx="0" cy="22297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0" idx="1"/>
          </p:cNvCxnSpPr>
          <p:nvPr/>
        </p:nvCxnSpPr>
        <p:spPr>
          <a:xfrm rot="10800000">
            <a:off x="5580112" y="2823308"/>
            <a:ext cx="216024" cy="105632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6" idx="2"/>
          </p:cNvCxnSpPr>
          <p:nvPr/>
        </p:nvCxnSpPr>
        <p:spPr>
          <a:xfrm flipV="1">
            <a:off x="6840252" y="2147084"/>
            <a:ext cx="0" cy="2299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9">
  <a:themeElements>
    <a:clrScheme name="Justice Gavel Theme - TemplatesWise.com">
      <a:dk1>
        <a:srgbClr val="9C4839"/>
      </a:dk1>
      <a:lt1>
        <a:srgbClr val="FFFFFF"/>
      </a:lt1>
      <a:dk2>
        <a:srgbClr val="9C4839"/>
      </a:dk2>
      <a:lt2>
        <a:srgbClr val="FFFFFF"/>
      </a:lt2>
      <a:accent1>
        <a:srgbClr val="F79646"/>
      </a:accent1>
      <a:accent2>
        <a:srgbClr val="9BBB59"/>
      </a:accent2>
      <a:accent3>
        <a:srgbClr val="C0504D"/>
      </a:accent3>
      <a:accent4>
        <a:srgbClr val="4F81BD"/>
      </a:accent4>
      <a:accent5>
        <a:srgbClr val="800080"/>
      </a:accent5>
      <a:accent6>
        <a:srgbClr val="EEECE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597</Words>
  <Application>Microsoft Office PowerPoint</Application>
  <PresentationFormat>Презентация на цял екран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189</vt:lpstr>
      <vt:lpstr>16 април – Ден на конституцията и празник на юриста</vt:lpstr>
      <vt:lpstr>КОНСТИТУЦИЯ</vt:lpstr>
      <vt:lpstr>Конституцията</vt:lpstr>
      <vt:lpstr>Търновската конституция</vt:lpstr>
      <vt:lpstr>Действащата конституция</vt:lpstr>
      <vt:lpstr>Съдебна система</vt:lpstr>
      <vt:lpstr>Разделение на властите</vt:lpstr>
      <vt:lpstr>Структура на съдебната система</vt:lpstr>
      <vt:lpstr>Организация на съдебната система</vt:lpstr>
      <vt:lpstr>Административни съдилища</vt:lpstr>
      <vt:lpstr>Разглеждани дела</vt:lpstr>
      <vt:lpstr>Разглеждани дела</vt:lpstr>
      <vt:lpstr>Страни в съдебния процес</vt:lpstr>
      <vt:lpstr>Други участници в съдебния процес</vt:lpstr>
      <vt:lpstr>Съдебно производство</vt:lpstr>
      <vt:lpstr>Благодарим за вниманието!</vt:lpstr>
    </vt:vector>
  </TitlesOfParts>
  <Company>ACVIDIN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Съдебна система</dc:title>
  <dc:creator>sa</dc:creator>
  <cp:lastModifiedBy>AC - Vidin</cp:lastModifiedBy>
  <cp:revision>43</cp:revision>
  <cp:lastPrinted>2012-04-18T06:12:19Z</cp:lastPrinted>
  <dcterms:created xsi:type="dcterms:W3CDTF">2012-04-17T05:52:52Z</dcterms:created>
  <dcterms:modified xsi:type="dcterms:W3CDTF">2015-04-16T10:33:39Z</dcterms:modified>
</cp:coreProperties>
</file>